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9" r:id="rId11"/>
    <p:sldId id="270" r:id="rId12"/>
    <p:sldId id="271" r:id="rId13"/>
    <p:sldId id="272" r:id="rId14"/>
    <p:sldId id="273" r:id="rId15"/>
    <p:sldId id="274" r:id="rId16"/>
    <p:sldId id="267" r:id="rId17"/>
    <p:sldId id="268" r:id="rId18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00000"/>
    <a:srgbClr val="767676"/>
    <a:srgbClr val="E9F5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679" autoAdjust="0"/>
  </p:normalViewPr>
  <p:slideViewPr>
    <p:cSldViewPr snapToGrid="0" snapToObjects="1">
      <p:cViewPr varScale="1">
        <p:scale>
          <a:sx n="80" d="100"/>
          <a:sy n="80" d="100"/>
        </p:scale>
        <p:origin x="-29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8F66F-D0EC-4748-9675-B3484DA50C4D}" type="datetimeFigureOut">
              <a:rPr lang="fr-FR" smtClean="0"/>
              <a:t>13/05/15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15229-D764-614D-A54A-CB26280E2D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4058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15229-D764-614D-A54A-CB26280E2DA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004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Lynis</a:t>
            </a:r>
            <a:r>
              <a:rPr lang="fr-FR" dirty="0" smtClean="0"/>
              <a:t>: </a:t>
            </a:r>
          </a:p>
          <a:p>
            <a:r>
              <a:rPr lang="fr-FR" dirty="0" smtClean="0"/>
              <a:t>http://</a:t>
            </a:r>
            <a:r>
              <a:rPr lang="fr-FR" dirty="0" err="1" smtClean="0"/>
              <a:t>www.it-connect.fr</a:t>
            </a:r>
            <a:r>
              <a:rPr lang="fr-FR" dirty="0" smtClean="0"/>
              <a:t>/scan-de-votre-</a:t>
            </a:r>
            <a:r>
              <a:rPr lang="fr-FR" dirty="0" err="1" smtClean="0"/>
              <a:t>systeme</a:t>
            </a:r>
            <a:r>
              <a:rPr lang="fr-FR" dirty="0" smtClean="0"/>
              <a:t>-</a:t>
            </a:r>
            <a:r>
              <a:rPr lang="fr-FR" dirty="0" err="1" smtClean="0"/>
              <a:t>unix</a:t>
            </a:r>
            <a:r>
              <a:rPr lang="fr-FR" dirty="0" smtClean="0"/>
              <a:t>-avec-</a:t>
            </a:r>
            <a:r>
              <a:rPr lang="fr-FR" dirty="0" err="1" smtClean="0"/>
              <a:t>lynis</a:t>
            </a:r>
            <a:r>
              <a:rPr lang="fr-FR" dirty="0" smtClean="0"/>
              <a:t>/</a:t>
            </a:r>
          </a:p>
          <a:p>
            <a:r>
              <a:rPr lang="fr-FR" dirty="0" smtClean="0"/>
              <a:t>http://la-vache-</a:t>
            </a:r>
            <a:r>
              <a:rPr lang="fr-FR" dirty="0" err="1" smtClean="0"/>
              <a:t>libre.org</a:t>
            </a:r>
            <a:r>
              <a:rPr lang="fr-FR" dirty="0" smtClean="0"/>
              <a:t>/lynis-un-soft-sympa-pour-auditer-son-systeme-ou-son-serveur-gnulinux-ubuntu-debian/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15229-D764-614D-A54A-CB26280E2DA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003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</a:t>
            </a:r>
            <a:r>
              <a:rPr lang="fr-FR" dirty="0" err="1" smtClean="0"/>
              <a:t>www.unixmen.com</a:t>
            </a:r>
            <a:r>
              <a:rPr lang="fr-FR" dirty="0" smtClean="0"/>
              <a:t>/monitor-system-</a:t>
            </a:r>
            <a:r>
              <a:rPr lang="fr-FR" dirty="0" err="1" smtClean="0"/>
              <a:t>processes</a:t>
            </a:r>
            <a:r>
              <a:rPr lang="fr-FR" dirty="0" smtClean="0"/>
              <a:t>-on-linux-</a:t>
            </a:r>
            <a:r>
              <a:rPr lang="fr-FR" dirty="0" err="1" smtClean="0"/>
              <a:t>with</a:t>
            </a:r>
            <a:r>
              <a:rPr lang="fr-FR" dirty="0" smtClean="0"/>
              <a:t>-</a:t>
            </a:r>
            <a:r>
              <a:rPr lang="fr-FR" dirty="0" err="1" smtClean="0"/>
              <a:t>htop</a:t>
            </a:r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15229-D764-614D-A54A-CB26280E2DA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4692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https</a:t>
            </a:r>
            <a:r>
              <a:rPr lang="fr-FR" dirty="0" smtClean="0"/>
              <a:t>://</a:t>
            </a:r>
            <a:r>
              <a:rPr lang="fr-FR" dirty="0" err="1" smtClean="0"/>
              <a:t>www.digitalocean.com</a:t>
            </a:r>
            <a:r>
              <a:rPr lang="fr-FR" dirty="0" smtClean="0"/>
              <a:t>/</a:t>
            </a:r>
            <a:r>
              <a:rPr lang="fr-FR" dirty="0" err="1" smtClean="0"/>
              <a:t>community</a:t>
            </a:r>
            <a:r>
              <a:rPr lang="fr-FR" dirty="0" smtClean="0"/>
              <a:t>/</a:t>
            </a:r>
            <a:r>
              <a:rPr lang="fr-FR" dirty="0" err="1" smtClean="0"/>
              <a:t>tutorials</a:t>
            </a:r>
            <a:r>
              <a:rPr lang="fr-FR" dirty="0" smtClean="0"/>
              <a:t>/how-to-install-and-use-logwatch-log-analyzer-and-reporter-on-a-vps</a:t>
            </a:r>
          </a:p>
          <a:p>
            <a:r>
              <a:rPr lang="fr-FR" dirty="0" smtClean="0"/>
              <a:t>http://</a:t>
            </a:r>
            <a:r>
              <a:rPr lang="fr-FR" dirty="0" err="1" smtClean="0"/>
              <a:t>www.partage-it.com</a:t>
            </a:r>
            <a:r>
              <a:rPr lang="fr-FR" dirty="0" smtClean="0"/>
              <a:t>/surveillez-les-logs-de-votre-serveur-avec-</a:t>
            </a:r>
            <a:r>
              <a:rPr lang="fr-FR" dirty="0" err="1" smtClean="0"/>
              <a:t>logwatch</a:t>
            </a:r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15229-D764-614D-A54A-CB26280E2DA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896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</a:t>
            </a:r>
            <a:r>
              <a:rPr lang="fr-FR" dirty="0" err="1" smtClean="0"/>
              <a:t>vincent.composieux.fr</a:t>
            </a:r>
            <a:r>
              <a:rPr lang="fr-FR" dirty="0" smtClean="0"/>
              <a:t>/article/grafana-monitorez-des-metriques-via-influxdb-inserees-depuis-collectd</a:t>
            </a:r>
          </a:p>
          <a:p>
            <a:r>
              <a:rPr lang="fr-FR" dirty="0" err="1" smtClean="0"/>
              <a:t>https</a:t>
            </a:r>
            <a:r>
              <a:rPr lang="fr-FR" dirty="0" smtClean="0"/>
              <a:t>://</a:t>
            </a:r>
            <a:r>
              <a:rPr lang="fr-FR" dirty="0" err="1" smtClean="0"/>
              <a:t>www.shellandco.net</a:t>
            </a:r>
            <a:r>
              <a:rPr lang="fr-FR" dirty="0" smtClean="0"/>
              <a:t>/monitor-and-graph-</a:t>
            </a:r>
            <a:r>
              <a:rPr lang="fr-FR" dirty="0" err="1" smtClean="0"/>
              <a:t>your</a:t>
            </a:r>
            <a:r>
              <a:rPr lang="fr-FR" dirty="0" smtClean="0"/>
              <a:t>-linux-</a:t>
            </a:r>
            <a:r>
              <a:rPr lang="fr-FR" dirty="0" err="1" smtClean="0"/>
              <a:t>bind</a:t>
            </a:r>
            <a:r>
              <a:rPr lang="fr-FR" dirty="0" smtClean="0"/>
              <a:t>-servers-</a:t>
            </a:r>
            <a:r>
              <a:rPr lang="fr-FR" dirty="0" err="1" smtClean="0"/>
              <a:t>with</a:t>
            </a:r>
            <a:r>
              <a:rPr lang="fr-FR" dirty="0" smtClean="0"/>
              <a:t>-</a:t>
            </a:r>
            <a:r>
              <a:rPr lang="fr-FR" dirty="0" err="1" smtClean="0"/>
              <a:t>grafana</a:t>
            </a:r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15229-D764-614D-A54A-CB26280E2DA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024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Logstash</a:t>
            </a:r>
            <a:r>
              <a:rPr lang="fr-FR" dirty="0" smtClean="0"/>
              <a:t>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ElasticSearch</a:t>
            </a:r>
            <a:r>
              <a:rPr lang="fr-FR" baseline="0" dirty="0" smtClean="0"/>
              <a:t> &amp; </a:t>
            </a:r>
            <a:r>
              <a:rPr lang="fr-FR" baseline="0" dirty="0" err="1" smtClean="0"/>
              <a:t>Kibana</a:t>
            </a:r>
            <a:r>
              <a:rPr lang="fr-FR" baseline="0" dirty="0" smtClean="0"/>
              <a:t>:</a:t>
            </a:r>
          </a:p>
          <a:p>
            <a:r>
              <a:rPr lang="fr-FR" dirty="0" smtClean="0"/>
              <a:t>http://</a:t>
            </a:r>
            <a:r>
              <a:rPr lang="fr-FR" dirty="0" err="1" smtClean="0"/>
              <a:t>linuxfr.org</a:t>
            </a:r>
            <a:r>
              <a:rPr lang="fr-FR" dirty="0" smtClean="0"/>
              <a:t>/news/gestion-des-logs-avec-</a:t>
            </a:r>
            <a:r>
              <a:rPr lang="fr-FR" dirty="0" err="1" smtClean="0"/>
              <a:t>logstash</a:t>
            </a:r>
            <a:r>
              <a:rPr lang="fr-FR" dirty="0" smtClean="0"/>
              <a:t>-</a:t>
            </a:r>
            <a:r>
              <a:rPr lang="fr-FR" dirty="0" err="1" smtClean="0"/>
              <a:t>elasticsearch-kibana</a:t>
            </a:r>
            <a:endParaRPr lang="fr-FR" dirty="0" smtClean="0"/>
          </a:p>
          <a:p>
            <a:r>
              <a:rPr lang="fr-FR" dirty="0" err="1" smtClean="0"/>
              <a:t>https</a:t>
            </a:r>
            <a:r>
              <a:rPr lang="fr-FR" dirty="0" smtClean="0"/>
              <a:t>://</a:t>
            </a:r>
            <a:r>
              <a:rPr lang="fr-FR" dirty="0" err="1" smtClean="0"/>
              <a:t>www.digitalocean.com</a:t>
            </a:r>
            <a:r>
              <a:rPr lang="fr-FR" dirty="0" smtClean="0"/>
              <a:t>/</a:t>
            </a:r>
            <a:r>
              <a:rPr lang="fr-FR" dirty="0" err="1" smtClean="0"/>
              <a:t>community</a:t>
            </a:r>
            <a:r>
              <a:rPr lang="fr-FR" dirty="0" smtClean="0"/>
              <a:t>/</a:t>
            </a:r>
            <a:r>
              <a:rPr lang="fr-FR" dirty="0" err="1" smtClean="0"/>
              <a:t>tutorials</a:t>
            </a:r>
            <a:r>
              <a:rPr lang="fr-FR" dirty="0" smtClean="0"/>
              <a:t>/how-to-install-elasticsearch-logstash-and-kibana-4-on-centos-7</a:t>
            </a:r>
          </a:p>
          <a:p>
            <a:r>
              <a:rPr lang="fr-FR" dirty="0" smtClean="0"/>
              <a:t>http://</a:t>
            </a:r>
            <a:r>
              <a:rPr lang="fr-FR" dirty="0" err="1" smtClean="0"/>
              <a:t>thepracticalsysadmin.com</a:t>
            </a:r>
            <a:r>
              <a:rPr lang="fr-FR" dirty="0" smtClean="0"/>
              <a:t>/introduction-to-</a:t>
            </a:r>
            <a:r>
              <a:rPr lang="fr-FR" dirty="0" err="1" smtClean="0"/>
              <a:t>logstashelasticsearchkibana</a:t>
            </a:r>
            <a:r>
              <a:rPr lang="fr-FR" dirty="0" smtClean="0"/>
              <a:t>/</a:t>
            </a:r>
          </a:p>
          <a:p>
            <a:endParaRPr lang="fr-FR" dirty="0" smtClean="0"/>
          </a:p>
          <a:p>
            <a:r>
              <a:rPr lang="fr-FR" dirty="0" err="1" smtClean="0"/>
              <a:t>Kibana</a:t>
            </a:r>
            <a:r>
              <a:rPr lang="fr-FR" dirty="0" smtClean="0"/>
              <a:t> : </a:t>
            </a:r>
          </a:p>
          <a:p>
            <a:r>
              <a:rPr lang="fr-FR" dirty="0" smtClean="0"/>
              <a:t>http://</a:t>
            </a:r>
            <a:r>
              <a:rPr lang="fr-FR" dirty="0" err="1" smtClean="0"/>
              <a:t>www.elastic.co</a:t>
            </a:r>
            <a:r>
              <a:rPr lang="fr-FR" dirty="0" smtClean="0"/>
              <a:t>/guide/en/</a:t>
            </a:r>
            <a:r>
              <a:rPr lang="fr-FR" dirty="0" err="1" smtClean="0"/>
              <a:t>kibana</a:t>
            </a:r>
            <a:r>
              <a:rPr lang="fr-FR" dirty="0" smtClean="0"/>
              <a:t>/</a:t>
            </a:r>
            <a:r>
              <a:rPr lang="fr-FR" dirty="0" err="1" smtClean="0"/>
              <a:t>current</a:t>
            </a:r>
            <a:r>
              <a:rPr lang="fr-FR" dirty="0" smtClean="0"/>
              <a:t>/</a:t>
            </a:r>
            <a:r>
              <a:rPr lang="fr-FR" dirty="0" err="1" smtClean="0"/>
              <a:t>index.html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15229-D764-614D-A54A-CB26280E2DA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404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http://</a:t>
            </a:r>
            <a:r>
              <a:rPr lang="fr-FR" dirty="0" err="1" smtClean="0"/>
              <a:t>blog.pastoutafait.fr</a:t>
            </a:r>
            <a:r>
              <a:rPr lang="fr-FR" dirty="0" smtClean="0"/>
              <a:t>/billets/Mise-%C3%A0-jour-automatique-avec-Cron-APT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Backup-manager</a:t>
            </a:r>
            <a:r>
              <a:rPr lang="fr-FR" baseline="0" dirty="0" smtClean="0"/>
              <a:t> :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	http://</a:t>
            </a:r>
            <a:r>
              <a:rPr lang="fr-FR" dirty="0" err="1" smtClean="0"/>
              <a:t>doc.ubuntu-fr.org</a:t>
            </a:r>
            <a:r>
              <a:rPr lang="fr-FR" dirty="0" smtClean="0"/>
              <a:t>/backup-manager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	http</a:t>
            </a:r>
            <a:r>
              <a:rPr lang="fr-FR" dirty="0" smtClean="0"/>
              <a:t>://</a:t>
            </a:r>
            <a:r>
              <a:rPr lang="fr-FR" dirty="0" err="1" smtClean="0"/>
              <a:t>howto.biapy.com</a:t>
            </a:r>
            <a:r>
              <a:rPr lang="fr-FR" dirty="0" smtClean="0"/>
              <a:t>/</a:t>
            </a:r>
            <a:r>
              <a:rPr lang="fr-FR" dirty="0" err="1" smtClean="0"/>
              <a:t>fr</a:t>
            </a:r>
            <a:r>
              <a:rPr lang="fr-FR" dirty="0" smtClean="0"/>
              <a:t>/</a:t>
            </a:r>
            <a:r>
              <a:rPr lang="fr-FR" dirty="0" err="1" smtClean="0"/>
              <a:t>debian</a:t>
            </a:r>
            <a:r>
              <a:rPr lang="fr-FR" dirty="0" smtClean="0"/>
              <a:t>-</a:t>
            </a:r>
            <a:r>
              <a:rPr lang="fr-FR" dirty="0" err="1" smtClean="0"/>
              <a:t>gnu</a:t>
            </a:r>
            <a:r>
              <a:rPr lang="fr-FR" dirty="0" smtClean="0"/>
              <a:t>-linux/</a:t>
            </a:r>
            <a:r>
              <a:rPr lang="fr-FR" dirty="0" err="1" smtClean="0"/>
              <a:t>systeme</a:t>
            </a:r>
            <a:r>
              <a:rPr lang="fr-FR" dirty="0" smtClean="0"/>
              <a:t>/logiciels/installer-et-configurer-backup-manager-sur-</a:t>
            </a:r>
            <a:r>
              <a:rPr lang="fr-FR" dirty="0" err="1" smtClean="0"/>
              <a:t>debian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15229-D764-614D-A54A-CB26280E2DA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729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15229-D764-614D-A54A-CB26280E2DA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2056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15229-D764-614D-A54A-CB26280E2D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4778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 </a:t>
            </a:r>
            <a:r>
              <a:rPr lang="fr-FR" dirty="0" err="1" smtClean="0"/>
              <a:t>https</a:t>
            </a:r>
            <a:r>
              <a:rPr lang="fr-FR" dirty="0" smtClean="0"/>
              <a:t>://</a:t>
            </a:r>
            <a:r>
              <a:rPr lang="fr-FR" dirty="0" err="1" smtClean="0"/>
              <a:t>wiki.debian.org</a:t>
            </a:r>
            <a:r>
              <a:rPr lang="fr-FR" dirty="0" smtClean="0"/>
              <a:t>/</a:t>
            </a:r>
            <a:r>
              <a:rPr lang="fr-FR" dirty="0" err="1" smtClean="0"/>
              <a:t>fr</a:t>
            </a:r>
            <a:r>
              <a:rPr lang="fr-FR" dirty="0" smtClean="0"/>
              <a:t>/</a:t>
            </a:r>
            <a:r>
              <a:rPr lang="fr-FR" dirty="0" err="1" smtClean="0"/>
              <a:t>sudo</a:t>
            </a:r>
            <a:endParaRPr lang="fr-FR" dirty="0" smtClean="0"/>
          </a:p>
          <a:p>
            <a:r>
              <a:rPr lang="fr-FR" dirty="0" smtClean="0"/>
              <a:t>- http://</a:t>
            </a:r>
            <a:r>
              <a:rPr lang="fr-FR" dirty="0" err="1" smtClean="0"/>
              <a:t>guide.andesi.org</a:t>
            </a:r>
            <a:r>
              <a:rPr lang="fr-FR" dirty="0" smtClean="0"/>
              <a:t>/html/</a:t>
            </a:r>
            <a:r>
              <a:rPr lang="fr-FR" dirty="0" err="1" smtClean="0"/>
              <a:t>ksudo.html</a:t>
            </a:r>
            <a:endParaRPr lang="fr-FR" dirty="0" smtClean="0"/>
          </a:p>
          <a:p>
            <a:r>
              <a:rPr lang="fr-FR" dirty="0" smtClean="0"/>
              <a:t>- http://</a:t>
            </a:r>
            <a:r>
              <a:rPr lang="fr-FR" dirty="0" err="1" smtClean="0"/>
              <a:t>homeserver-diy.net</a:t>
            </a:r>
            <a:r>
              <a:rPr lang="fr-FR" dirty="0" smtClean="0"/>
              <a:t>/wiki/</a:t>
            </a:r>
            <a:r>
              <a:rPr lang="fr-FR" dirty="0" err="1" smtClean="0"/>
              <a:t>index.php?title</a:t>
            </a:r>
            <a:r>
              <a:rPr lang="fr-FR" dirty="0" smtClean="0"/>
              <a:t>=Sudo,_premi%C3%A8re_approche_du_super_utilisateur</a:t>
            </a:r>
          </a:p>
          <a:p>
            <a:r>
              <a:rPr lang="fr-FR" dirty="0" smtClean="0"/>
              <a:t>- http://blog.seboss666.info/2014/05/installer-et-utiliser-</a:t>
            </a:r>
            <a:r>
              <a:rPr lang="fr-FR" dirty="0" err="1" smtClean="0"/>
              <a:t>sudo</a:t>
            </a:r>
            <a:r>
              <a:rPr lang="fr-FR" dirty="0" smtClean="0"/>
              <a:t>-sur-</a:t>
            </a:r>
            <a:r>
              <a:rPr lang="fr-FR" dirty="0" err="1" smtClean="0"/>
              <a:t>debian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15229-D764-614D-A54A-CB26280E2DA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078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15229-D764-614D-A54A-CB26280E2DA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823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http://</a:t>
            </a:r>
            <a:r>
              <a:rPr lang="fr-FR" dirty="0" err="1" smtClean="0"/>
              <a:t>www.linux-france.org</a:t>
            </a:r>
            <a:r>
              <a:rPr lang="fr-FR" dirty="0" smtClean="0"/>
              <a:t>/</a:t>
            </a:r>
            <a:r>
              <a:rPr lang="fr-FR" dirty="0" err="1" smtClean="0"/>
              <a:t>prj</a:t>
            </a:r>
            <a:r>
              <a:rPr lang="fr-FR" dirty="0" smtClean="0"/>
              <a:t>/</a:t>
            </a:r>
            <a:r>
              <a:rPr lang="fr-FR" dirty="0" err="1" smtClean="0"/>
              <a:t>edu</a:t>
            </a:r>
            <a:r>
              <a:rPr lang="fr-FR" dirty="0" smtClean="0"/>
              <a:t>/</a:t>
            </a:r>
            <a:r>
              <a:rPr lang="fr-FR" dirty="0" err="1" smtClean="0"/>
              <a:t>archinet</a:t>
            </a:r>
            <a:r>
              <a:rPr lang="fr-FR" dirty="0" smtClean="0"/>
              <a:t>/</a:t>
            </a:r>
            <a:r>
              <a:rPr lang="fr-FR" dirty="0" err="1" smtClean="0"/>
              <a:t>systeme</a:t>
            </a:r>
            <a:r>
              <a:rPr lang="fr-FR" dirty="0" smtClean="0"/>
              <a:t>/ch13s03.html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15229-D764-614D-A54A-CB26280E2D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7392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http://</a:t>
            </a:r>
            <a:r>
              <a:rPr lang="fr-FR" dirty="0" err="1" smtClean="0"/>
              <a:t>blog.nicolargo.com</a:t>
            </a:r>
            <a:r>
              <a:rPr lang="fr-FR" dirty="0" smtClean="0"/>
              <a:t>/2012/02/proteger-son-serveur-en-utilisant-fail2ban.html</a:t>
            </a:r>
          </a:p>
          <a:p>
            <a:r>
              <a:rPr lang="fr-FR" dirty="0" smtClean="0"/>
              <a:t>http://www.fail2ban.org/wiki/</a:t>
            </a:r>
            <a:r>
              <a:rPr lang="fr-FR" dirty="0" err="1" smtClean="0"/>
              <a:t>index.php</a:t>
            </a:r>
            <a:r>
              <a:rPr lang="fr-FR" dirty="0" smtClean="0"/>
              <a:t>/MANUAL_0_8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15229-D764-614D-A54A-CB26280E2D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4400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iptable</a:t>
            </a:r>
            <a:r>
              <a:rPr lang="fr-FR" dirty="0" smtClean="0"/>
              <a:t> : http://</a:t>
            </a:r>
            <a:r>
              <a:rPr lang="fr-FR" dirty="0" err="1" smtClean="0"/>
              <a:t>doc.ubuntu-fr.org</a:t>
            </a:r>
            <a:r>
              <a:rPr lang="fr-FR" dirty="0" smtClean="0"/>
              <a:t>/</a:t>
            </a:r>
            <a:r>
              <a:rPr lang="fr-FR" dirty="0" err="1" smtClean="0"/>
              <a:t>iptables</a:t>
            </a:r>
            <a:endParaRPr lang="fr-FR" dirty="0" smtClean="0"/>
          </a:p>
          <a:p>
            <a:r>
              <a:rPr lang="fr-FR" dirty="0" err="1" smtClean="0"/>
              <a:t>shorewall</a:t>
            </a:r>
            <a:r>
              <a:rPr lang="fr-FR" dirty="0" smtClean="0"/>
              <a:t> : http://</a:t>
            </a:r>
            <a:r>
              <a:rPr lang="fr-FR" dirty="0" err="1" smtClean="0"/>
              <a:t>doc.ubuntu-fr.org</a:t>
            </a:r>
            <a:r>
              <a:rPr lang="fr-FR" dirty="0" smtClean="0"/>
              <a:t>/</a:t>
            </a:r>
            <a:r>
              <a:rPr lang="fr-FR" dirty="0" err="1" smtClean="0"/>
              <a:t>shorewall</a:t>
            </a:r>
            <a:endParaRPr lang="fr-FR" dirty="0" smtClean="0"/>
          </a:p>
          <a:p>
            <a:r>
              <a:rPr lang="fr-FR" dirty="0" err="1" smtClean="0"/>
              <a:t>Nftables</a:t>
            </a:r>
            <a:r>
              <a:rPr lang="fr-FR" dirty="0" smtClean="0"/>
              <a:t> : </a:t>
            </a:r>
          </a:p>
          <a:p>
            <a:r>
              <a:rPr lang="fr-FR" dirty="0" smtClean="0"/>
              <a:t>	http://</a:t>
            </a:r>
            <a:r>
              <a:rPr lang="fr-FR" dirty="0" err="1" smtClean="0"/>
              <a:t>linuxfr.org</a:t>
            </a:r>
            <a:r>
              <a:rPr lang="fr-FR" dirty="0" smtClean="0"/>
              <a:t>/news/</a:t>
            </a:r>
            <a:r>
              <a:rPr lang="fr-FR" dirty="0" err="1" smtClean="0"/>
              <a:t>nftables</a:t>
            </a:r>
            <a:r>
              <a:rPr lang="fr-FR" dirty="0" smtClean="0"/>
              <a:t>-successeur-</a:t>
            </a:r>
            <a:r>
              <a:rPr lang="fr-FR" dirty="0" err="1" smtClean="0"/>
              <a:t>diptables</a:t>
            </a:r>
            <a:endParaRPr lang="fr-FR" dirty="0" smtClean="0"/>
          </a:p>
          <a:p>
            <a:r>
              <a:rPr lang="fr-FR" dirty="0" smtClean="0"/>
              <a:t>	</a:t>
            </a:r>
            <a:r>
              <a:rPr lang="fr-FR" dirty="0" err="1" smtClean="0"/>
              <a:t>https</a:t>
            </a:r>
            <a:r>
              <a:rPr lang="fr-FR" dirty="0" smtClean="0"/>
              <a:t>://</a:t>
            </a:r>
            <a:r>
              <a:rPr lang="fr-FR" dirty="0" err="1" smtClean="0"/>
              <a:t>home.regit.org</a:t>
            </a:r>
            <a:r>
              <a:rPr lang="fr-FR" dirty="0" smtClean="0"/>
              <a:t>/</a:t>
            </a:r>
            <a:r>
              <a:rPr lang="fr-FR" dirty="0" err="1" smtClean="0"/>
              <a:t>netfilter</a:t>
            </a:r>
            <a:r>
              <a:rPr lang="fr-FR" dirty="0" smtClean="0"/>
              <a:t>-en/</a:t>
            </a:r>
            <a:r>
              <a:rPr lang="fr-FR" dirty="0" err="1" smtClean="0"/>
              <a:t>nftables</a:t>
            </a:r>
            <a:r>
              <a:rPr lang="fr-FR" dirty="0" smtClean="0"/>
              <a:t>-quick-</a:t>
            </a:r>
            <a:r>
              <a:rPr lang="fr-FR" dirty="0" err="1" smtClean="0"/>
              <a:t>howto</a:t>
            </a:r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15229-D764-614D-A54A-CB26280E2DA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661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rkhunter</a:t>
            </a:r>
            <a:r>
              <a:rPr lang="fr-FR" dirty="0" smtClean="0"/>
              <a:t> : http://</a:t>
            </a:r>
            <a:r>
              <a:rPr lang="fr-FR" dirty="0" err="1" smtClean="0"/>
              <a:t>www.sublimigeek.fr</a:t>
            </a:r>
            <a:r>
              <a:rPr lang="fr-FR" dirty="0" smtClean="0"/>
              <a:t>/installer-paquet-</a:t>
            </a:r>
            <a:r>
              <a:rPr lang="fr-FR" dirty="0" err="1" smtClean="0"/>
              <a:t>rkhunter</a:t>
            </a:r>
            <a:r>
              <a:rPr lang="fr-FR" dirty="0" smtClean="0"/>
              <a:t>-</a:t>
            </a:r>
            <a:r>
              <a:rPr lang="fr-FR" dirty="0" err="1" smtClean="0"/>
              <a:t>debian</a:t>
            </a:r>
            <a:endParaRPr lang="fr-FR" dirty="0" smtClean="0"/>
          </a:p>
          <a:p>
            <a:r>
              <a:rPr lang="fr-FR" dirty="0" err="1" smtClean="0"/>
              <a:t>chkrootkit</a:t>
            </a:r>
            <a:r>
              <a:rPr lang="fr-FR" dirty="0" smtClean="0"/>
              <a:t> : http://</a:t>
            </a:r>
            <a:r>
              <a:rPr lang="fr-FR" dirty="0" err="1" smtClean="0"/>
              <a:t>doc.ubuntu-fr.org</a:t>
            </a:r>
            <a:r>
              <a:rPr lang="fr-FR" dirty="0" smtClean="0"/>
              <a:t>/</a:t>
            </a:r>
            <a:r>
              <a:rPr lang="fr-FR" dirty="0" err="1" smtClean="0"/>
              <a:t>rootkit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15229-D764-614D-A54A-CB26280E2D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95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15229-D764-614D-A54A-CB26280E2DA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57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FA82-D1D5-3845-8766-3FF8D47E1FC6}" type="datetimeFigureOut">
              <a:rPr lang="fr-FR" smtClean="0"/>
              <a:t>13/05/15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9784-3224-EC44-98D4-CAAEDE6A9B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275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FA82-D1D5-3845-8766-3FF8D47E1FC6}" type="datetimeFigureOut">
              <a:rPr lang="fr-FR" smtClean="0"/>
              <a:t>13/05/15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9784-3224-EC44-98D4-CAAEDE6A9B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296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FA82-D1D5-3845-8766-3FF8D47E1FC6}" type="datetimeFigureOut">
              <a:rPr lang="fr-FR" smtClean="0"/>
              <a:t>13/05/15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9784-3224-EC44-98D4-CAAEDE6A9B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699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FA82-D1D5-3845-8766-3FF8D47E1FC6}" type="datetimeFigureOut">
              <a:rPr lang="fr-FR" smtClean="0"/>
              <a:t>13/05/15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9784-3224-EC44-98D4-CAAEDE6A9B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9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FA82-D1D5-3845-8766-3FF8D47E1FC6}" type="datetimeFigureOut">
              <a:rPr lang="fr-FR" smtClean="0"/>
              <a:t>13/05/15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9784-3224-EC44-98D4-CAAEDE6A9B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151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FA82-D1D5-3845-8766-3FF8D47E1FC6}" type="datetimeFigureOut">
              <a:rPr lang="fr-FR" smtClean="0"/>
              <a:t>13/05/15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9784-3224-EC44-98D4-CAAEDE6A9B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7720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FA82-D1D5-3845-8766-3FF8D47E1FC6}" type="datetimeFigureOut">
              <a:rPr lang="fr-FR" smtClean="0"/>
              <a:t>13/05/15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9784-3224-EC44-98D4-CAAEDE6A9B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07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FA82-D1D5-3845-8766-3FF8D47E1FC6}" type="datetimeFigureOut">
              <a:rPr lang="fr-FR" smtClean="0"/>
              <a:t>13/05/15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9784-3224-EC44-98D4-CAAEDE6A9B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0696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FA82-D1D5-3845-8766-3FF8D47E1FC6}" type="datetimeFigureOut">
              <a:rPr lang="fr-FR" smtClean="0"/>
              <a:t>13/05/15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9784-3224-EC44-98D4-CAAEDE6A9B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4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FA82-D1D5-3845-8766-3FF8D47E1FC6}" type="datetimeFigureOut">
              <a:rPr lang="fr-FR" smtClean="0"/>
              <a:t>13/05/15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9784-3224-EC44-98D4-CAAEDE6A9B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787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FA82-D1D5-3845-8766-3FF8D47E1FC6}" type="datetimeFigureOut">
              <a:rPr lang="fr-FR" smtClean="0"/>
              <a:t>13/05/15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B9784-3224-EC44-98D4-CAAEDE6A9B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630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9F5FD"/>
            </a:gs>
            <a:gs pos="50000">
              <a:schemeClr val="bg1"/>
            </a:gs>
          </a:gsLst>
          <a:lin ang="5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3FA82-D1D5-3845-8766-3FF8D47E1FC6}" type="datetimeFigureOut">
              <a:rPr lang="fr-FR" smtClean="0"/>
              <a:t>13/05/15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B9784-3224-EC44-98D4-CAAEDE6A9B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48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574044"/>
            <a:ext cx="9144000" cy="1470025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solidFill>
                  <a:srgbClr val="000000"/>
                </a:solidFill>
                <a:latin typeface="Helvetica Neue"/>
                <a:cs typeface="Helvetica Neue"/>
              </a:rPr>
              <a:t>Protéger son serveur</a:t>
            </a:r>
            <a:endParaRPr lang="fr-FR" sz="5400" b="1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0" y="3088519"/>
            <a:ext cx="9144000" cy="1036562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rgbClr val="767676"/>
                </a:solidFill>
                <a:latin typeface="Helvetica Neue"/>
                <a:cs typeface="Helvetica Neue"/>
              </a:rPr>
              <a:t>Pratiques, astuces et outils</a:t>
            </a:r>
            <a:endParaRPr lang="fr-FR" sz="4000" dirty="0">
              <a:solidFill>
                <a:srgbClr val="767676"/>
              </a:solidFill>
              <a:latin typeface="Helvetica Neue"/>
              <a:cs typeface="Helvetica Neue"/>
            </a:endParaRPr>
          </a:p>
        </p:txBody>
      </p:sp>
      <p:pic>
        <p:nvPicPr>
          <p:cNvPr id="6" name="Image 5" descr="devcamp-logo-mediu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28" y="5339140"/>
            <a:ext cx="1365552" cy="1235499"/>
          </a:xfrm>
          <a:prstGeom prst="rect">
            <a:avLst/>
          </a:prstGeom>
        </p:spPr>
      </p:pic>
      <p:pic>
        <p:nvPicPr>
          <p:cNvPr id="7" name="Image 6" descr="devcamp-tit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77807"/>
            <a:ext cx="2260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14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devcamp-logo-medium.png"/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28" y="5339140"/>
            <a:ext cx="1365552" cy="1235499"/>
          </a:xfrm>
          <a:prstGeom prst="rect">
            <a:avLst/>
          </a:prstGeom>
        </p:spPr>
      </p:pic>
      <p:pic>
        <p:nvPicPr>
          <p:cNvPr id="5" name="Image 4" descr="devcamp-title.png"/>
          <p:cNvPicPr>
            <a:picLocks noChangeAspect="1"/>
          </p:cNvPicPr>
          <p:nvPr/>
        </p:nvPicPr>
        <p:blipFill>
          <a:blip r:embed="rId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77807"/>
            <a:ext cx="2260600" cy="546100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/>
        </p:nvSpPr>
        <p:spPr>
          <a:xfrm>
            <a:off x="0" y="488043"/>
            <a:ext cx="9144000" cy="10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dirty="0" smtClean="0">
                <a:solidFill>
                  <a:srgbClr val="767676"/>
                </a:solidFill>
                <a:latin typeface="Helvetica Neue"/>
                <a:cs typeface="Helvetica Neue"/>
              </a:rPr>
              <a:t>Audit</a:t>
            </a:r>
            <a:endParaRPr lang="fr-FR" sz="4400" dirty="0" smtClean="0">
              <a:solidFill>
                <a:srgbClr val="767676"/>
              </a:solidFill>
              <a:latin typeface="Helvetica Neue"/>
              <a:cs typeface="Helvetica Neue"/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372533" y="2416518"/>
            <a:ext cx="8229600" cy="1888521"/>
          </a:xfrm>
        </p:spPr>
        <p:txBody>
          <a:bodyPr>
            <a:noAutofit/>
          </a:bodyPr>
          <a:lstStyle/>
          <a:p>
            <a:r>
              <a:rPr lang="fr-FR" sz="24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Lynis</a:t>
            </a:r>
            <a:endParaRPr lang="fr-FR" sz="24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457200" lvl="1" indent="0">
              <a:buNone/>
            </a:pPr>
            <a:r>
              <a:rPr lang="fr-FR" sz="20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- Outil d’audit de sécurité</a:t>
            </a:r>
          </a:p>
          <a:p>
            <a:r>
              <a:rPr lang="fr-FR" sz="24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Debsums</a:t>
            </a:r>
            <a:r>
              <a:rPr lang="fr-FR" sz="2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</a:t>
            </a:r>
          </a:p>
          <a:p>
            <a:pPr lvl="1"/>
            <a:r>
              <a:rPr lang="fr-FR" sz="20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Verifie</a:t>
            </a:r>
            <a:r>
              <a:rPr lang="fr-FR" sz="20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les </a:t>
            </a:r>
            <a:r>
              <a:rPr lang="fr-FR" sz="20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packets</a:t>
            </a:r>
            <a:r>
              <a:rPr lang="fr-FR" sz="20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</a:t>
            </a:r>
            <a:r>
              <a:rPr lang="fr-FR" sz="20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debian</a:t>
            </a:r>
            <a:endParaRPr lang="fr-FR" sz="20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5543104" y="2916328"/>
            <a:ext cx="338666" cy="338667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5954340" y="2916328"/>
            <a:ext cx="338666" cy="338667"/>
          </a:xfrm>
          <a:prstGeom prst="ellipse">
            <a:avLst/>
          </a:prstGeom>
          <a:solidFill>
            <a:srgbClr val="FF66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6363160" y="2916328"/>
            <a:ext cx="338666" cy="338667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/>
          <p:cNvSpPr/>
          <p:nvPr/>
        </p:nvSpPr>
        <p:spPr>
          <a:xfrm>
            <a:off x="5543104" y="3660160"/>
            <a:ext cx="338666" cy="338667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llipse 11"/>
          <p:cNvSpPr/>
          <p:nvPr/>
        </p:nvSpPr>
        <p:spPr>
          <a:xfrm>
            <a:off x="5954340" y="3660160"/>
            <a:ext cx="338666" cy="338667"/>
          </a:xfrm>
          <a:prstGeom prst="ellipse">
            <a:avLst/>
          </a:prstGeom>
          <a:solidFill>
            <a:srgbClr val="FF66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6363160" y="3660160"/>
            <a:ext cx="338666" cy="338667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525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2"/>
          <p:cNvSpPr txBox="1">
            <a:spLocks/>
          </p:cNvSpPr>
          <p:nvPr/>
        </p:nvSpPr>
        <p:spPr>
          <a:xfrm>
            <a:off x="0" y="488043"/>
            <a:ext cx="9144000" cy="10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dirty="0" smtClean="0">
                <a:solidFill>
                  <a:srgbClr val="767676"/>
                </a:solidFill>
                <a:latin typeface="Helvetica Neue"/>
                <a:cs typeface="Helvetica Neue"/>
              </a:rPr>
              <a:t>Monitoring</a:t>
            </a:r>
            <a:endParaRPr lang="fr-FR" sz="4400" dirty="0" smtClean="0">
              <a:solidFill>
                <a:srgbClr val="767676"/>
              </a:solidFill>
              <a:latin typeface="Helvetica Neue"/>
              <a:cs typeface="Helvetica Neue"/>
            </a:endParaRPr>
          </a:p>
        </p:txBody>
      </p:sp>
      <p:pic>
        <p:nvPicPr>
          <p:cNvPr id="6" name="Image 5" descr="ur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78" y="1524606"/>
            <a:ext cx="5937250" cy="3830616"/>
          </a:xfrm>
          <a:prstGeom prst="rect">
            <a:avLst/>
          </a:prstGeom>
        </p:spPr>
      </p:pic>
      <p:pic>
        <p:nvPicPr>
          <p:cNvPr id="7" name="Image 6" descr="devcamp-logo-medium.png"/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28" y="5339140"/>
            <a:ext cx="1365552" cy="1235499"/>
          </a:xfrm>
          <a:prstGeom prst="rect">
            <a:avLst/>
          </a:prstGeom>
        </p:spPr>
      </p:pic>
      <p:pic>
        <p:nvPicPr>
          <p:cNvPr id="8" name="Image 7" descr="devcamp-title.png"/>
          <p:cNvPicPr>
            <a:picLocks noChangeAspect="1"/>
          </p:cNvPicPr>
          <p:nvPr/>
        </p:nvPicPr>
        <p:blipFill>
          <a:blip r:embed="rId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77807"/>
            <a:ext cx="2260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0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devcamp-logo-medium.png"/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28" y="5339140"/>
            <a:ext cx="1365552" cy="1235499"/>
          </a:xfrm>
          <a:prstGeom prst="rect">
            <a:avLst/>
          </a:prstGeom>
        </p:spPr>
      </p:pic>
      <p:pic>
        <p:nvPicPr>
          <p:cNvPr id="5" name="Image 4" descr="devcamp-title.png"/>
          <p:cNvPicPr>
            <a:picLocks noChangeAspect="1"/>
          </p:cNvPicPr>
          <p:nvPr/>
        </p:nvPicPr>
        <p:blipFill>
          <a:blip r:embed="rId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77807"/>
            <a:ext cx="2260600" cy="546100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/>
        </p:nvSpPr>
        <p:spPr>
          <a:xfrm>
            <a:off x="0" y="488043"/>
            <a:ext cx="9144000" cy="10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dirty="0" err="1" smtClean="0">
                <a:solidFill>
                  <a:srgbClr val="767676"/>
                </a:solidFill>
                <a:latin typeface="Helvetica Neue"/>
                <a:cs typeface="Helvetica Neue"/>
              </a:rPr>
              <a:t>Htop</a:t>
            </a:r>
            <a:endParaRPr lang="fr-FR" sz="4400" dirty="0" smtClean="0">
              <a:solidFill>
                <a:srgbClr val="767676"/>
              </a:solidFill>
              <a:latin typeface="Helvetica Neue"/>
              <a:cs typeface="Helvetica Neue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5543104" y="757328"/>
            <a:ext cx="338666" cy="338667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5954340" y="757328"/>
            <a:ext cx="338666" cy="338667"/>
          </a:xfrm>
          <a:prstGeom prst="ellipse">
            <a:avLst/>
          </a:prstGeom>
          <a:solidFill>
            <a:srgbClr val="FF66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363160" y="757328"/>
            <a:ext cx="338666" cy="338667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Image 9" descr="htop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25" y="1442010"/>
            <a:ext cx="6750503" cy="423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65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devcamp-logo-medium.png"/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28" y="5339140"/>
            <a:ext cx="1365552" cy="1235499"/>
          </a:xfrm>
          <a:prstGeom prst="rect">
            <a:avLst/>
          </a:prstGeom>
        </p:spPr>
      </p:pic>
      <p:pic>
        <p:nvPicPr>
          <p:cNvPr id="5" name="Image 4" descr="devcamp-title.png"/>
          <p:cNvPicPr>
            <a:picLocks noChangeAspect="1"/>
          </p:cNvPicPr>
          <p:nvPr/>
        </p:nvPicPr>
        <p:blipFill>
          <a:blip r:embed="rId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77807"/>
            <a:ext cx="2260600" cy="546100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/>
        </p:nvSpPr>
        <p:spPr>
          <a:xfrm>
            <a:off x="0" y="488043"/>
            <a:ext cx="9144000" cy="10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dirty="0" err="1" smtClean="0">
                <a:solidFill>
                  <a:srgbClr val="767676"/>
                </a:solidFill>
                <a:latin typeface="Helvetica Neue"/>
                <a:cs typeface="Helvetica Neue"/>
              </a:rPr>
              <a:t>Logwatch</a:t>
            </a:r>
            <a:endParaRPr lang="fr-FR" sz="4400" dirty="0" smtClean="0">
              <a:solidFill>
                <a:srgbClr val="767676"/>
              </a:solidFill>
              <a:latin typeface="Helvetica Neue"/>
              <a:cs typeface="Helvetica Neue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6123673" y="773203"/>
            <a:ext cx="338666" cy="338667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6534909" y="773203"/>
            <a:ext cx="338666" cy="338667"/>
          </a:xfrm>
          <a:prstGeom prst="ellipse">
            <a:avLst/>
          </a:prstGeom>
          <a:solidFill>
            <a:srgbClr val="FF66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943729" y="773203"/>
            <a:ext cx="338666" cy="338667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Image 9" descr="Screen Shot 2015-05-13 at 09.32.0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644" y="1397620"/>
            <a:ext cx="4387085" cy="45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5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devcamp-logo-medium.png"/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28" y="5339140"/>
            <a:ext cx="1365552" cy="1235499"/>
          </a:xfrm>
          <a:prstGeom prst="rect">
            <a:avLst/>
          </a:prstGeom>
        </p:spPr>
      </p:pic>
      <p:pic>
        <p:nvPicPr>
          <p:cNvPr id="5" name="Image 4" descr="devcamp-title.png"/>
          <p:cNvPicPr>
            <a:picLocks noChangeAspect="1"/>
          </p:cNvPicPr>
          <p:nvPr/>
        </p:nvPicPr>
        <p:blipFill>
          <a:blip r:embed="rId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77807"/>
            <a:ext cx="2260600" cy="546100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/>
        </p:nvSpPr>
        <p:spPr>
          <a:xfrm>
            <a:off x="0" y="488043"/>
            <a:ext cx="9144000" cy="10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dirty="0" err="1" smtClean="0">
                <a:solidFill>
                  <a:srgbClr val="767676"/>
                </a:solidFill>
                <a:latin typeface="Helvetica Neue"/>
                <a:cs typeface="Helvetica Neue"/>
              </a:rPr>
              <a:t>collectd</a:t>
            </a:r>
            <a:r>
              <a:rPr lang="fr-FR" sz="4400" dirty="0" smtClean="0">
                <a:solidFill>
                  <a:srgbClr val="767676"/>
                </a:solidFill>
                <a:latin typeface="Helvetica Neue"/>
                <a:cs typeface="Helvetica Neue"/>
              </a:rPr>
              <a:t> + </a:t>
            </a:r>
            <a:r>
              <a:rPr lang="fr-FR" sz="4400" dirty="0" err="1" smtClean="0">
                <a:solidFill>
                  <a:srgbClr val="767676"/>
                </a:solidFill>
                <a:latin typeface="Helvetica Neue"/>
                <a:cs typeface="Helvetica Neue"/>
              </a:rPr>
              <a:t>influxdb</a:t>
            </a:r>
            <a:r>
              <a:rPr lang="fr-FR" sz="4400" dirty="0">
                <a:solidFill>
                  <a:srgbClr val="767676"/>
                </a:solidFill>
                <a:latin typeface="Helvetica Neue"/>
                <a:cs typeface="Helvetica Neue"/>
              </a:rPr>
              <a:t> </a:t>
            </a:r>
            <a:r>
              <a:rPr lang="fr-FR" sz="4400" dirty="0" smtClean="0">
                <a:solidFill>
                  <a:srgbClr val="767676"/>
                </a:solidFill>
                <a:latin typeface="Helvetica Neue"/>
                <a:cs typeface="Helvetica Neue"/>
              </a:rPr>
              <a:t>+ </a:t>
            </a:r>
            <a:r>
              <a:rPr lang="fr-FR" sz="4400" dirty="0" err="1" smtClean="0">
                <a:solidFill>
                  <a:srgbClr val="767676"/>
                </a:solidFill>
                <a:latin typeface="Helvetica Neue"/>
                <a:cs typeface="Helvetica Neue"/>
              </a:rPr>
              <a:t>grafana</a:t>
            </a:r>
            <a:endParaRPr lang="fr-FR" sz="4400" dirty="0" smtClean="0">
              <a:solidFill>
                <a:srgbClr val="767676"/>
              </a:solidFill>
              <a:latin typeface="Helvetica Neue"/>
              <a:cs typeface="Helvetica Neue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3948799" y="1355271"/>
            <a:ext cx="338666" cy="338667"/>
          </a:xfrm>
          <a:prstGeom prst="ellipse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4360035" y="1355271"/>
            <a:ext cx="338666" cy="338667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768855" y="1355271"/>
            <a:ext cx="338666" cy="338667"/>
          </a:xfrm>
          <a:prstGeom prst="ellipse">
            <a:avLst/>
          </a:prstGeom>
          <a:solidFill>
            <a:srgbClr val="FF0000">
              <a:alpha val="3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Image 9" descr="Capture du 2015-05-13 10:37: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1" y="1913076"/>
            <a:ext cx="8478304" cy="376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47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/>
          <p:cNvSpPr txBox="1">
            <a:spLocks/>
          </p:cNvSpPr>
          <p:nvPr/>
        </p:nvSpPr>
        <p:spPr>
          <a:xfrm>
            <a:off x="0" y="488043"/>
            <a:ext cx="9144000" cy="10365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dirty="0" err="1" smtClean="0">
                <a:solidFill>
                  <a:srgbClr val="767676"/>
                </a:solidFill>
                <a:latin typeface="Helvetica Neue"/>
                <a:cs typeface="Helvetica Neue"/>
              </a:rPr>
              <a:t>ElasticSearch</a:t>
            </a:r>
            <a:r>
              <a:rPr lang="fr-FR" sz="4400" dirty="0" smtClean="0">
                <a:solidFill>
                  <a:srgbClr val="767676"/>
                </a:solidFill>
                <a:latin typeface="Helvetica Neue"/>
                <a:cs typeface="Helvetica Neue"/>
              </a:rPr>
              <a:t> + </a:t>
            </a:r>
            <a:r>
              <a:rPr lang="fr-FR" sz="4400" dirty="0" err="1" smtClean="0">
                <a:solidFill>
                  <a:srgbClr val="767676"/>
                </a:solidFill>
                <a:latin typeface="Helvetica Neue"/>
                <a:cs typeface="Helvetica Neue"/>
              </a:rPr>
              <a:t>Logstash</a:t>
            </a:r>
            <a:endParaRPr lang="fr-FR" sz="4400" dirty="0" smtClean="0">
              <a:solidFill>
                <a:srgbClr val="767676"/>
              </a:solidFill>
              <a:latin typeface="Helvetica Neue"/>
              <a:cs typeface="Helvetica Neue"/>
            </a:endParaRPr>
          </a:p>
          <a:p>
            <a:pPr marL="0" indent="0" algn="ctr">
              <a:buNone/>
            </a:pPr>
            <a:r>
              <a:rPr lang="fr-FR" sz="4400" dirty="0" smtClean="0">
                <a:solidFill>
                  <a:srgbClr val="767676"/>
                </a:solidFill>
                <a:latin typeface="Helvetica Neue"/>
                <a:cs typeface="Helvetica Neue"/>
              </a:rPr>
              <a:t>+ </a:t>
            </a:r>
            <a:r>
              <a:rPr lang="fr-FR" sz="4400" dirty="0" err="1" smtClean="0">
                <a:solidFill>
                  <a:srgbClr val="767676"/>
                </a:solidFill>
                <a:latin typeface="Helvetica Neue"/>
                <a:cs typeface="Helvetica Neue"/>
              </a:rPr>
              <a:t>Kibana</a:t>
            </a:r>
            <a:r>
              <a:rPr lang="fr-FR" sz="4400" dirty="0" smtClean="0">
                <a:solidFill>
                  <a:srgbClr val="767676"/>
                </a:solidFill>
                <a:latin typeface="Helvetica Neue"/>
                <a:cs typeface="Helvetica Neue"/>
              </a:rPr>
              <a:t> (ELK)</a:t>
            </a:r>
            <a:endParaRPr lang="fr-FR" sz="4400" dirty="0" smtClean="0">
              <a:solidFill>
                <a:srgbClr val="767676"/>
              </a:solidFill>
              <a:latin typeface="Helvetica Neue"/>
              <a:cs typeface="Helvetica Neue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4232433" y="1594454"/>
            <a:ext cx="338666" cy="338667"/>
          </a:xfrm>
          <a:prstGeom prst="ellipse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4643669" y="1594454"/>
            <a:ext cx="338666" cy="338667"/>
          </a:xfrm>
          <a:prstGeom prst="ellipse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052489" y="1594454"/>
            <a:ext cx="338666" cy="33866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Image 9" descr="devcamp-logo-medium.png"/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28" y="5339140"/>
            <a:ext cx="1365552" cy="1235499"/>
          </a:xfrm>
          <a:prstGeom prst="rect">
            <a:avLst/>
          </a:prstGeom>
        </p:spPr>
      </p:pic>
      <p:pic>
        <p:nvPicPr>
          <p:cNvPr id="11" name="Image 10" descr="devcamp-title.png"/>
          <p:cNvPicPr>
            <a:picLocks noChangeAspect="1"/>
          </p:cNvPicPr>
          <p:nvPr/>
        </p:nvPicPr>
        <p:blipFill>
          <a:blip r:embed="rId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77807"/>
            <a:ext cx="2260600" cy="546100"/>
          </a:xfrm>
          <a:prstGeom prst="rect">
            <a:avLst/>
          </a:prstGeom>
        </p:spPr>
      </p:pic>
      <p:pic>
        <p:nvPicPr>
          <p:cNvPr id="12" name="Image 11" descr="Screen-Shot-2014-02-25-at-4.42.52-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80" y="2137352"/>
            <a:ext cx="6508750" cy="354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88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us-titre 2"/>
          <p:cNvSpPr txBox="1">
            <a:spLocks/>
          </p:cNvSpPr>
          <p:nvPr/>
        </p:nvSpPr>
        <p:spPr>
          <a:xfrm>
            <a:off x="0" y="488043"/>
            <a:ext cx="9144000" cy="10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dirty="0" smtClean="0">
                <a:solidFill>
                  <a:srgbClr val="767676"/>
                </a:solidFill>
                <a:latin typeface="Helvetica Neue"/>
                <a:cs typeface="Helvetica Neue"/>
              </a:rPr>
              <a:t>Mise à jour et Backup</a:t>
            </a:r>
          </a:p>
        </p:txBody>
      </p:sp>
      <p:pic>
        <p:nvPicPr>
          <p:cNvPr id="9" name="Image 8" descr="devcamp-logo-medium.png"/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28" y="5339140"/>
            <a:ext cx="1365552" cy="1235499"/>
          </a:xfrm>
          <a:prstGeom prst="rect">
            <a:avLst/>
          </a:prstGeom>
        </p:spPr>
      </p:pic>
      <p:pic>
        <p:nvPicPr>
          <p:cNvPr id="10" name="Image 9" descr="devcamp-title.png"/>
          <p:cNvPicPr>
            <a:picLocks noChangeAspect="1"/>
          </p:cNvPicPr>
          <p:nvPr/>
        </p:nvPicPr>
        <p:blipFill>
          <a:blip r:embed="rId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77807"/>
            <a:ext cx="2260600" cy="546100"/>
          </a:xfrm>
          <a:prstGeom prst="rect">
            <a:avLst/>
          </a:prstGeom>
        </p:spPr>
      </p:pic>
      <p:sp>
        <p:nvSpPr>
          <p:cNvPr id="13" name="Espace réservé du contenu 2"/>
          <p:cNvSpPr>
            <a:spLocks noGrp="1"/>
          </p:cNvSpPr>
          <p:nvPr>
            <p:ph idx="1"/>
          </p:nvPr>
        </p:nvSpPr>
        <p:spPr>
          <a:xfrm>
            <a:off x="372533" y="2093082"/>
            <a:ext cx="8229600" cy="22853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Cron-apt</a:t>
            </a:r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Backup-</a:t>
            </a:r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manager</a:t>
            </a:r>
          </a:p>
          <a:p>
            <a:r>
              <a:rPr lang="fr-FR" dirty="0" err="1">
                <a:solidFill>
                  <a:srgbClr val="000000"/>
                </a:solidFill>
                <a:latin typeface="Helvetica Neue Light"/>
                <a:cs typeface="Helvetica Neue Light"/>
              </a:rPr>
              <a:t>D</a:t>
            </a:r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uplicity</a:t>
            </a:r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266299" y="2712246"/>
            <a:ext cx="338666" cy="338667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677535" y="2712246"/>
            <a:ext cx="338666" cy="338667"/>
          </a:xfrm>
          <a:prstGeom prst="ellipse">
            <a:avLst/>
          </a:prstGeom>
          <a:solidFill>
            <a:srgbClr val="FF66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5086355" y="2712246"/>
            <a:ext cx="338666" cy="338667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llipse 11"/>
          <p:cNvSpPr/>
          <p:nvPr/>
        </p:nvSpPr>
        <p:spPr>
          <a:xfrm>
            <a:off x="4266299" y="3283746"/>
            <a:ext cx="338666" cy="338667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4677535" y="3283746"/>
            <a:ext cx="338666" cy="338667"/>
          </a:xfrm>
          <a:prstGeom prst="ellipse">
            <a:avLst/>
          </a:prstGeom>
          <a:solidFill>
            <a:srgbClr val="FF66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5086355" y="3283746"/>
            <a:ext cx="338666" cy="338667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llipse 15"/>
          <p:cNvSpPr/>
          <p:nvPr/>
        </p:nvSpPr>
        <p:spPr>
          <a:xfrm>
            <a:off x="4266299" y="3807621"/>
            <a:ext cx="338666" cy="338667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Ellipse 16"/>
          <p:cNvSpPr/>
          <p:nvPr/>
        </p:nvSpPr>
        <p:spPr>
          <a:xfrm>
            <a:off x="4677535" y="3807621"/>
            <a:ext cx="338666" cy="338667"/>
          </a:xfrm>
          <a:prstGeom prst="ellipse">
            <a:avLst/>
          </a:prstGeom>
          <a:solidFill>
            <a:srgbClr val="FF66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5086355" y="3807621"/>
            <a:ext cx="338666" cy="338667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9991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s-titre 2"/>
          <p:cNvSpPr txBox="1">
            <a:spLocks/>
          </p:cNvSpPr>
          <p:nvPr/>
        </p:nvSpPr>
        <p:spPr>
          <a:xfrm>
            <a:off x="0" y="2958141"/>
            <a:ext cx="9144000" cy="10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6000" dirty="0" smtClean="0">
                <a:solidFill>
                  <a:srgbClr val="767676"/>
                </a:solidFill>
                <a:latin typeface="Helvetica Neue"/>
                <a:cs typeface="Helvetica Neue"/>
              </a:rPr>
              <a:t>Merci!</a:t>
            </a:r>
            <a:endParaRPr lang="fr-FR" sz="4400" dirty="0" smtClean="0">
              <a:solidFill>
                <a:srgbClr val="767676"/>
              </a:solidFill>
              <a:latin typeface="Helvetica Neue"/>
              <a:cs typeface="Helvetica Neue"/>
            </a:endParaRPr>
          </a:p>
        </p:txBody>
      </p:sp>
      <p:pic>
        <p:nvPicPr>
          <p:cNvPr id="7" name="Image 6" descr="devcamp-logo-medium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28" y="5339140"/>
            <a:ext cx="1365552" cy="1235499"/>
          </a:xfrm>
          <a:prstGeom prst="rect">
            <a:avLst/>
          </a:prstGeom>
        </p:spPr>
      </p:pic>
      <p:pic>
        <p:nvPicPr>
          <p:cNvPr id="8" name="Image 7" descr="devcamp-title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77807"/>
            <a:ext cx="2260600" cy="5461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923781" y="639581"/>
            <a:ext cx="193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@</a:t>
            </a:r>
            <a:r>
              <a:rPr lang="fr-FR" dirty="0" err="1" smtClean="0"/>
              <a:t>MarcAudefroy</a:t>
            </a:r>
            <a:endParaRPr lang="fr-FR" dirty="0" smtClean="0"/>
          </a:p>
          <a:p>
            <a:r>
              <a:rPr lang="fr-FR" dirty="0" smtClean="0"/>
              <a:t>@</a:t>
            </a:r>
            <a:r>
              <a:rPr lang="fr-FR" dirty="0" err="1" smtClean="0"/>
              <a:t>LaCNR</a:t>
            </a:r>
            <a:endParaRPr lang="fr-FR" dirty="0" smtClean="0"/>
          </a:p>
          <a:p>
            <a:r>
              <a:rPr lang="fr-FR" dirty="0" smtClean="0"/>
              <a:t>@</a:t>
            </a:r>
            <a:r>
              <a:rPr lang="fr-FR" dirty="0" err="1" smtClean="0"/>
              <a:t>devcampRennes</a:t>
            </a:r>
            <a:endParaRPr lang="fr-FR" dirty="0" smtClean="0"/>
          </a:p>
          <a:p>
            <a:endParaRPr lang="fr-FR" dirty="0" smtClean="0"/>
          </a:p>
        </p:txBody>
      </p:sp>
      <p:pic>
        <p:nvPicPr>
          <p:cNvPr id="13" name="Image 12" descr="Twitter_logo_blu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777" y="778742"/>
            <a:ext cx="925004" cy="752023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" y="548641"/>
            <a:ext cx="885352" cy="735949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1443905" y="730592"/>
            <a:ext cx="291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https</a:t>
            </a:r>
            <a:r>
              <a:rPr lang="fr-FR" dirty="0" smtClean="0"/>
              <a:t>://</a:t>
            </a:r>
            <a:r>
              <a:rPr lang="fr-FR" dirty="0" err="1" smtClean="0"/>
              <a:t>github.com</a:t>
            </a:r>
            <a:r>
              <a:rPr lang="fr-FR" dirty="0" smtClean="0"/>
              <a:t>/</a:t>
            </a:r>
            <a:r>
              <a:rPr lang="fr-FR" dirty="0" err="1" smtClean="0"/>
              <a:t>devcamp</a:t>
            </a:r>
            <a:endParaRPr lang="fr-FR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" y="1530765"/>
            <a:ext cx="885352" cy="58589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443905" y="1655244"/>
            <a:ext cx="3881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http://</a:t>
            </a:r>
            <a:r>
              <a:rPr lang="fr-FR" dirty="0" err="1" smtClean="0"/>
              <a:t>www.meetup.com</a:t>
            </a:r>
            <a:r>
              <a:rPr lang="fr-FR" dirty="0" smtClean="0"/>
              <a:t>/</a:t>
            </a:r>
            <a:r>
              <a:rPr lang="fr-FR" dirty="0" err="1" smtClean="0"/>
              <a:t>fr</a:t>
            </a:r>
            <a:r>
              <a:rPr lang="fr-FR" dirty="0" smtClean="0"/>
              <a:t>/</a:t>
            </a:r>
            <a:r>
              <a:rPr lang="fr-FR" dirty="0" err="1" smtClean="0"/>
              <a:t>DevCamp</a:t>
            </a:r>
            <a:r>
              <a:rPr lang="fr-FR" dirty="0" smtClean="0"/>
              <a:t>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900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devcamp-logo-medium.png"/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28" y="5339140"/>
            <a:ext cx="1365552" cy="1235499"/>
          </a:xfrm>
          <a:prstGeom prst="rect">
            <a:avLst/>
          </a:prstGeom>
        </p:spPr>
      </p:pic>
      <p:pic>
        <p:nvPicPr>
          <p:cNvPr id="5" name="Image 4" descr="devcamp-title.png"/>
          <p:cNvPicPr>
            <a:picLocks noChangeAspect="1"/>
          </p:cNvPicPr>
          <p:nvPr/>
        </p:nvPicPr>
        <p:blipFill>
          <a:blip r:embed="rId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77807"/>
            <a:ext cx="2260600" cy="5461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28952" y="1707489"/>
            <a:ext cx="77530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36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Super utilisateur</a:t>
            </a:r>
          </a:p>
          <a:p>
            <a:pPr marL="285750" indent="-285750">
              <a:buFont typeface="Arial"/>
              <a:buChar char="•"/>
            </a:pPr>
            <a:r>
              <a:rPr lang="fr-FR" sz="36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Protéger l’accès</a:t>
            </a:r>
          </a:p>
          <a:p>
            <a:pPr marL="285750" indent="-285750">
              <a:buFont typeface="Arial"/>
              <a:buChar char="•"/>
            </a:pPr>
            <a:r>
              <a:rPr lang="fr-FR" sz="36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Se prémunir des </a:t>
            </a:r>
            <a:r>
              <a:rPr lang="fr-FR" sz="36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rootkits</a:t>
            </a:r>
            <a:endParaRPr lang="fr-FR" sz="36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285750" indent="-285750">
              <a:buFont typeface="Arial"/>
              <a:buChar char="•"/>
            </a:pPr>
            <a:r>
              <a:rPr lang="fr-FR" sz="36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Antivirus</a:t>
            </a:r>
          </a:p>
          <a:p>
            <a:pPr marL="285750" indent="-285750">
              <a:buFont typeface="Arial"/>
              <a:buChar char="•"/>
            </a:pPr>
            <a:r>
              <a:rPr lang="fr-FR" sz="36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Audit</a:t>
            </a:r>
          </a:p>
          <a:p>
            <a:pPr marL="285750" indent="-285750">
              <a:buFont typeface="Arial"/>
              <a:buChar char="•"/>
            </a:pPr>
            <a:r>
              <a:rPr lang="fr-FR" sz="36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Monitoring</a:t>
            </a:r>
            <a:endParaRPr lang="fr-FR" sz="36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285750" indent="-285750">
              <a:buFont typeface="Arial"/>
              <a:buChar char="•"/>
            </a:pPr>
            <a:r>
              <a:rPr lang="fr-FR" sz="36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Backup</a:t>
            </a:r>
            <a:endParaRPr lang="fr-FR" sz="3600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0" y="488043"/>
            <a:ext cx="9144000" cy="10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dirty="0" smtClean="0">
                <a:solidFill>
                  <a:srgbClr val="767676"/>
                </a:solidFill>
                <a:latin typeface="Helvetica Neue"/>
                <a:cs typeface="Helvetica Neue"/>
              </a:rPr>
              <a:t>Les points clés</a:t>
            </a:r>
          </a:p>
        </p:txBody>
      </p:sp>
    </p:spTree>
    <p:extLst>
      <p:ext uri="{BB962C8B-B14F-4D97-AF65-F5344CB8AC3E}">
        <p14:creationId xmlns:p14="http://schemas.microsoft.com/office/powerpoint/2010/main" val="51244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Ne JAMAIS se connecter en </a:t>
            </a:r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root</a:t>
            </a:r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Utiliser </a:t>
            </a:r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sudo</a:t>
            </a:r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Deux méthodes</a:t>
            </a:r>
          </a:p>
          <a:p>
            <a:pPr lvl="1"/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Élévation complète</a:t>
            </a:r>
          </a:p>
          <a:p>
            <a:pPr lvl="1"/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Choix des commandes via </a:t>
            </a:r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sudoers</a:t>
            </a:r>
            <a:endParaRPr lang="fr-FR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Sous-titre 2"/>
          <p:cNvSpPr txBox="1">
            <a:spLocks/>
          </p:cNvSpPr>
          <p:nvPr/>
        </p:nvSpPr>
        <p:spPr>
          <a:xfrm>
            <a:off x="0" y="488043"/>
            <a:ext cx="9144000" cy="103656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dirty="0" smtClean="0">
                <a:solidFill>
                  <a:srgbClr val="767676"/>
                </a:solidFill>
                <a:latin typeface="Helvetica Neue"/>
                <a:cs typeface="Helvetica Neue"/>
              </a:rPr>
              <a:t>Un grand pouvoir implique de grandes responsabilités</a:t>
            </a:r>
          </a:p>
        </p:txBody>
      </p:sp>
      <p:pic>
        <p:nvPicPr>
          <p:cNvPr id="8" name="Image 7" descr="devcamp-logo-medium.png"/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28" y="5339140"/>
            <a:ext cx="1365552" cy="1235499"/>
          </a:xfrm>
          <a:prstGeom prst="rect">
            <a:avLst/>
          </a:prstGeom>
        </p:spPr>
      </p:pic>
      <p:pic>
        <p:nvPicPr>
          <p:cNvPr id="9" name="Image 8" descr="devcamp-title.png"/>
          <p:cNvPicPr>
            <a:picLocks noChangeAspect="1"/>
          </p:cNvPicPr>
          <p:nvPr/>
        </p:nvPicPr>
        <p:blipFill>
          <a:blip r:embed="rId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77807"/>
            <a:ext cx="2260600" cy="546100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4112382" y="1600200"/>
            <a:ext cx="338666" cy="338667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llipse 14"/>
          <p:cNvSpPr/>
          <p:nvPr/>
        </p:nvSpPr>
        <p:spPr>
          <a:xfrm>
            <a:off x="4523618" y="1600200"/>
            <a:ext cx="338666" cy="338667"/>
          </a:xfrm>
          <a:prstGeom prst="ellipse">
            <a:avLst/>
          </a:prstGeom>
          <a:solidFill>
            <a:srgbClr val="FF66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32438" y="1600200"/>
            <a:ext cx="338666" cy="338667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548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gandalf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9" r="12119"/>
          <a:stretch>
            <a:fillRect/>
          </a:stretch>
        </p:blipFill>
        <p:spPr>
          <a:xfrm>
            <a:off x="1352247" y="1798991"/>
            <a:ext cx="6437086" cy="3540149"/>
          </a:xfrm>
        </p:spPr>
      </p:pic>
      <p:sp>
        <p:nvSpPr>
          <p:cNvPr id="4" name="Sous-titre 2"/>
          <p:cNvSpPr txBox="1">
            <a:spLocks/>
          </p:cNvSpPr>
          <p:nvPr/>
        </p:nvSpPr>
        <p:spPr>
          <a:xfrm>
            <a:off x="0" y="488043"/>
            <a:ext cx="9144000" cy="10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dirty="0" smtClean="0">
                <a:solidFill>
                  <a:srgbClr val="767676"/>
                </a:solidFill>
                <a:latin typeface="Helvetica Neue"/>
                <a:cs typeface="Helvetica Neue"/>
              </a:rPr>
              <a:t>Vous ne passerez pas!</a:t>
            </a:r>
          </a:p>
        </p:txBody>
      </p:sp>
      <p:pic>
        <p:nvPicPr>
          <p:cNvPr id="6" name="Image 5" descr="devcamp-logo-medium.png"/>
          <p:cNvPicPr>
            <a:picLocks noChangeAspect="1"/>
          </p:cNvPicPr>
          <p:nvPr/>
        </p:nvPicPr>
        <p:blipFill>
          <a:blip r:embed="rId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28" y="5339140"/>
            <a:ext cx="1365552" cy="1235499"/>
          </a:xfrm>
          <a:prstGeom prst="rect">
            <a:avLst/>
          </a:prstGeom>
        </p:spPr>
      </p:pic>
      <p:pic>
        <p:nvPicPr>
          <p:cNvPr id="7" name="Image 6" descr="devcamp-title.png"/>
          <p:cNvPicPr>
            <a:picLocks noChangeAspect="1"/>
          </p:cNvPicPr>
          <p:nvPr/>
        </p:nvPicPr>
        <p:blipFill>
          <a:blip r:embed="rId5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77807"/>
            <a:ext cx="2260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43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2"/>
          <p:cNvSpPr txBox="1">
            <a:spLocks/>
          </p:cNvSpPr>
          <p:nvPr/>
        </p:nvSpPr>
        <p:spPr>
          <a:xfrm>
            <a:off x="0" y="488043"/>
            <a:ext cx="9144000" cy="10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dirty="0" smtClean="0">
                <a:solidFill>
                  <a:srgbClr val="767676"/>
                </a:solidFill>
                <a:latin typeface="Helvetica Neue"/>
                <a:cs typeface="Helvetica Neue"/>
              </a:rPr>
              <a:t>SSH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apt-get</a:t>
            </a:r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install</a:t>
            </a:r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ssh</a:t>
            </a:r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Astuces :</a:t>
            </a:r>
          </a:p>
          <a:p>
            <a:pPr lvl="1"/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Changer port 22</a:t>
            </a:r>
          </a:p>
          <a:p>
            <a:pPr lvl="1"/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Restreindre les adresses IP/ utilisateurs</a:t>
            </a:r>
          </a:p>
          <a:p>
            <a:pPr lvl="1"/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Authentification via clé publique/privée</a:t>
            </a:r>
          </a:p>
          <a:p>
            <a:pPr lvl="1"/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Utiliser un agent </a:t>
            </a:r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ssh</a:t>
            </a:r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pour le </a:t>
            </a:r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passphrase</a:t>
            </a:r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10" name="Image 9" descr="devcamp-logo-medium.png"/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28" y="5339140"/>
            <a:ext cx="1365552" cy="1235499"/>
          </a:xfrm>
          <a:prstGeom prst="rect">
            <a:avLst/>
          </a:prstGeom>
        </p:spPr>
      </p:pic>
      <p:pic>
        <p:nvPicPr>
          <p:cNvPr id="11" name="Image 10" descr="devcamp-title.png"/>
          <p:cNvPicPr>
            <a:picLocks noChangeAspect="1"/>
          </p:cNvPicPr>
          <p:nvPr/>
        </p:nvPicPr>
        <p:blipFill>
          <a:blip r:embed="rId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77807"/>
            <a:ext cx="2260600" cy="546100"/>
          </a:xfrm>
          <a:prstGeom prst="rect">
            <a:avLst/>
          </a:prstGeom>
        </p:spPr>
      </p:pic>
      <p:sp>
        <p:nvSpPr>
          <p:cNvPr id="18" name="Ellipse 17"/>
          <p:cNvSpPr/>
          <p:nvPr/>
        </p:nvSpPr>
        <p:spPr>
          <a:xfrm>
            <a:off x="3967242" y="1355876"/>
            <a:ext cx="338666" cy="338667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Ellipse 18"/>
          <p:cNvSpPr/>
          <p:nvPr/>
        </p:nvSpPr>
        <p:spPr>
          <a:xfrm>
            <a:off x="4378478" y="1355876"/>
            <a:ext cx="338666" cy="338667"/>
          </a:xfrm>
          <a:prstGeom prst="ellipse">
            <a:avLst/>
          </a:prstGeom>
          <a:solidFill>
            <a:srgbClr val="FF66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787298" y="1355876"/>
            <a:ext cx="338666" cy="338667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6003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/>
          <p:cNvSpPr txBox="1">
            <a:spLocks/>
          </p:cNvSpPr>
          <p:nvPr/>
        </p:nvSpPr>
        <p:spPr>
          <a:xfrm>
            <a:off x="0" y="488043"/>
            <a:ext cx="9144000" cy="10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dirty="0" smtClean="0">
                <a:solidFill>
                  <a:srgbClr val="767676"/>
                </a:solidFill>
                <a:latin typeface="Helvetica Neue"/>
                <a:cs typeface="Helvetica Neue"/>
              </a:rPr>
              <a:t>Fail2Ban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0776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r>
              <a:rPr lang="fr-FR" dirty="0" err="1">
                <a:solidFill>
                  <a:srgbClr val="000000"/>
                </a:solidFill>
                <a:latin typeface="Helvetica Neue Light"/>
                <a:cs typeface="Helvetica Neue Light"/>
              </a:rPr>
              <a:t>a</a:t>
            </a:r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pt-get</a:t>
            </a:r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install</a:t>
            </a:r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fail2ban</a:t>
            </a:r>
          </a:p>
          <a:p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Analyse les logs et déclenche des actions</a:t>
            </a:r>
          </a:p>
          <a:p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Attaque brute-force SSH</a:t>
            </a:r>
          </a:p>
          <a:p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Attaque DDOS</a:t>
            </a:r>
          </a:p>
          <a:p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Scan des ports</a:t>
            </a:r>
          </a:p>
          <a:p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Notification par mail</a:t>
            </a:r>
          </a:p>
        </p:txBody>
      </p:sp>
      <p:sp>
        <p:nvSpPr>
          <p:cNvPr id="10" name="Ellipse 9"/>
          <p:cNvSpPr/>
          <p:nvPr/>
        </p:nvSpPr>
        <p:spPr>
          <a:xfrm>
            <a:off x="3967242" y="1355876"/>
            <a:ext cx="338666" cy="338667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Ellipse 10"/>
          <p:cNvSpPr/>
          <p:nvPr/>
        </p:nvSpPr>
        <p:spPr>
          <a:xfrm>
            <a:off x="4378478" y="1355876"/>
            <a:ext cx="338666" cy="338667"/>
          </a:xfrm>
          <a:prstGeom prst="ellipse">
            <a:avLst/>
          </a:prstGeom>
          <a:solidFill>
            <a:srgbClr val="FF66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4787298" y="1355876"/>
            <a:ext cx="338666" cy="338667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" name="Image 12" descr="devcamp-logo-medium.png"/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28" y="5339140"/>
            <a:ext cx="1365552" cy="1235499"/>
          </a:xfrm>
          <a:prstGeom prst="rect">
            <a:avLst/>
          </a:prstGeom>
        </p:spPr>
      </p:pic>
      <p:pic>
        <p:nvPicPr>
          <p:cNvPr id="14" name="Image 13" descr="devcamp-title.png"/>
          <p:cNvPicPr>
            <a:picLocks noChangeAspect="1"/>
          </p:cNvPicPr>
          <p:nvPr/>
        </p:nvPicPr>
        <p:blipFill>
          <a:blip r:embed="rId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77807"/>
            <a:ext cx="2260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2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devcamp-logo-medium.png"/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28" y="5339140"/>
            <a:ext cx="1365552" cy="1235499"/>
          </a:xfrm>
          <a:prstGeom prst="rect">
            <a:avLst/>
          </a:prstGeom>
        </p:spPr>
      </p:pic>
      <p:pic>
        <p:nvPicPr>
          <p:cNvPr id="6" name="Image 5" descr="devcamp-title.png"/>
          <p:cNvPicPr>
            <a:picLocks noChangeAspect="1"/>
          </p:cNvPicPr>
          <p:nvPr/>
        </p:nvPicPr>
        <p:blipFill>
          <a:blip r:embed="rId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77807"/>
            <a:ext cx="2260600" cy="546100"/>
          </a:xfrm>
          <a:prstGeom prst="rect">
            <a:avLst/>
          </a:prstGeom>
        </p:spPr>
      </p:pic>
      <p:sp>
        <p:nvSpPr>
          <p:cNvPr id="7" name="Sous-titre 2"/>
          <p:cNvSpPr txBox="1">
            <a:spLocks/>
          </p:cNvSpPr>
          <p:nvPr/>
        </p:nvSpPr>
        <p:spPr>
          <a:xfrm>
            <a:off x="0" y="488043"/>
            <a:ext cx="9144000" cy="10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dirty="0" smtClean="0">
                <a:solidFill>
                  <a:srgbClr val="767676"/>
                </a:solidFill>
                <a:latin typeface="Helvetica Neue"/>
                <a:cs typeface="Helvetica Neue"/>
              </a:rPr>
              <a:t>Firewall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93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Configurer </a:t>
            </a:r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Netfilter</a:t>
            </a:r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r>
              <a:rPr lang="fr-FR" dirty="0" err="1">
                <a:solidFill>
                  <a:srgbClr val="000000"/>
                </a:solidFill>
                <a:latin typeface="Helvetica Neue Light"/>
                <a:cs typeface="Helvetica Neue Light"/>
              </a:rPr>
              <a:t>I</a:t>
            </a:r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ptables</a:t>
            </a:r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Shorewall</a:t>
            </a:r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Nftables</a:t>
            </a:r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</a:t>
            </a:r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Bloquer tout par </a:t>
            </a:r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défault</a:t>
            </a:r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, autoriser le reste</a:t>
            </a:r>
          </a:p>
          <a:p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808520" y="2757411"/>
            <a:ext cx="338666" cy="338667"/>
          </a:xfrm>
          <a:prstGeom prst="ellipse">
            <a:avLst/>
          </a:prstGeom>
          <a:solidFill>
            <a:srgbClr val="008000">
              <a:alpha val="3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3219756" y="2757411"/>
            <a:ext cx="338666" cy="338667"/>
          </a:xfrm>
          <a:prstGeom prst="ellipse">
            <a:avLst/>
          </a:prstGeom>
          <a:solidFill>
            <a:srgbClr val="FF66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3628576" y="2757411"/>
            <a:ext cx="338666" cy="33866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Ellipse 11"/>
          <p:cNvSpPr/>
          <p:nvPr/>
        </p:nvSpPr>
        <p:spPr>
          <a:xfrm>
            <a:off x="2905283" y="3350077"/>
            <a:ext cx="338666" cy="338667"/>
          </a:xfrm>
          <a:prstGeom prst="ellipse">
            <a:avLst/>
          </a:prstGeom>
          <a:solidFill>
            <a:srgbClr val="008000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Ellipse 12"/>
          <p:cNvSpPr/>
          <p:nvPr/>
        </p:nvSpPr>
        <p:spPr>
          <a:xfrm>
            <a:off x="3316519" y="3350077"/>
            <a:ext cx="338666" cy="338667"/>
          </a:xfrm>
          <a:prstGeom prst="ellipse">
            <a:avLst/>
          </a:prstGeom>
          <a:solidFill>
            <a:srgbClr val="FF6600">
              <a:alpha val="9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3725339" y="3350077"/>
            <a:ext cx="338666" cy="338667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llipse 14"/>
          <p:cNvSpPr/>
          <p:nvPr/>
        </p:nvSpPr>
        <p:spPr>
          <a:xfrm>
            <a:off x="2832713" y="3841144"/>
            <a:ext cx="338666" cy="338667"/>
          </a:xfrm>
          <a:prstGeom prst="ellipse">
            <a:avLst/>
          </a:prstGeom>
          <a:solidFill>
            <a:srgbClr val="008000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Ellipse 15"/>
          <p:cNvSpPr/>
          <p:nvPr/>
        </p:nvSpPr>
        <p:spPr>
          <a:xfrm>
            <a:off x="3243949" y="3841144"/>
            <a:ext cx="338666" cy="338667"/>
          </a:xfrm>
          <a:prstGeom prst="ellipse">
            <a:avLst/>
          </a:prstGeom>
          <a:solidFill>
            <a:srgbClr val="FF6600">
              <a:alpha val="9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652769" y="3841144"/>
            <a:ext cx="338666" cy="33866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934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us-titre 2"/>
          <p:cNvSpPr txBox="1">
            <a:spLocks/>
          </p:cNvSpPr>
          <p:nvPr/>
        </p:nvSpPr>
        <p:spPr>
          <a:xfrm>
            <a:off x="0" y="488043"/>
            <a:ext cx="9144000" cy="10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dirty="0" err="1" smtClean="0">
                <a:solidFill>
                  <a:srgbClr val="767676"/>
                </a:solidFill>
                <a:latin typeface="Helvetica Neue"/>
                <a:cs typeface="Helvetica Neue"/>
              </a:rPr>
              <a:t>Rootkits</a:t>
            </a:r>
            <a:endParaRPr lang="fr-FR" sz="4400" dirty="0" smtClean="0">
              <a:solidFill>
                <a:srgbClr val="767676"/>
              </a:solidFill>
              <a:latin typeface="Helvetica Neue"/>
              <a:cs typeface="Helvetica Neue"/>
            </a:endParaRPr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372533" y="1524605"/>
            <a:ext cx="8229600" cy="34193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Outils de dissimulation d’activité</a:t>
            </a:r>
          </a:p>
          <a:p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Anti-</a:t>
            </a:r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Rootkit</a:t>
            </a:r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: compare les </a:t>
            </a:r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hashs</a:t>
            </a:r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Rkhunter</a:t>
            </a:r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</a:t>
            </a:r>
          </a:p>
          <a:p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Chkrootkit</a:t>
            </a:r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r>
              <a:rPr lang="fr-FR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Tips : Méfiez-vous des faux positifs</a:t>
            </a:r>
          </a:p>
        </p:txBody>
      </p:sp>
      <p:sp>
        <p:nvSpPr>
          <p:cNvPr id="19" name="Ellipse 18"/>
          <p:cNvSpPr/>
          <p:nvPr/>
        </p:nvSpPr>
        <p:spPr>
          <a:xfrm>
            <a:off x="2852065" y="3279019"/>
            <a:ext cx="338666" cy="338667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/>
          <p:cNvSpPr/>
          <p:nvPr/>
        </p:nvSpPr>
        <p:spPr>
          <a:xfrm>
            <a:off x="3263301" y="3279019"/>
            <a:ext cx="338666" cy="338667"/>
          </a:xfrm>
          <a:prstGeom prst="ellipse">
            <a:avLst/>
          </a:prstGeom>
          <a:solidFill>
            <a:srgbClr val="FF66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672121" y="3279019"/>
            <a:ext cx="338666" cy="338667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Ellipse 21"/>
          <p:cNvSpPr/>
          <p:nvPr/>
        </p:nvSpPr>
        <p:spPr>
          <a:xfrm>
            <a:off x="2924635" y="3782180"/>
            <a:ext cx="338666" cy="338667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Ellipse 22"/>
          <p:cNvSpPr/>
          <p:nvPr/>
        </p:nvSpPr>
        <p:spPr>
          <a:xfrm>
            <a:off x="3335871" y="3782180"/>
            <a:ext cx="338666" cy="338667"/>
          </a:xfrm>
          <a:prstGeom prst="ellipse">
            <a:avLst/>
          </a:prstGeom>
          <a:solidFill>
            <a:srgbClr val="FF66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600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3744691" y="3782180"/>
            <a:ext cx="338666" cy="338667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5" name="Image 24" descr="devcamp-logo-medium.png"/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28" y="5339140"/>
            <a:ext cx="1365552" cy="1235499"/>
          </a:xfrm>
          <a:prstGeom prst="rect">
            <a:avLst/>
          </a:prstGeom>
        </p:spPr>
      </p:pic>
      <p:pic>
        <p:nvPicPr>
          <p:cNvPr id="26" name="Image 25" descr="devcamp-title.png"/>
          <p:cNvPicPr>
            <a:picLocks noChangeAspect="1"/>
          </p:cNvPicPr>
          <p:nvPr/>
        </p:nvPicPr>
        <p:blipFill>
          <a:blip r:embed="rId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77807"/>
            <a:ext cx="2260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devcamp-logo-medium.png"/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28" y="5339140"/>
            <a:ext cx="1365552" cy="1235499"/>
          </a:xfrm>
          <a:prstGeom prst="rect">
            <a:avLst/>
          </a:prstGeom>
        </p:spPr>
      </p:pic>
      <p:pic>
        <p:nvPicPr>
          <p:cNvPr id="5" name="Image 4" descr="devcamp-title.png"/>
          <p:cNvPicPr>
            <a:picLocks noChangeAspect="1"/>
          </p:cNvPicPr>
          <p:nvPr/>
        </p:nvPicPr>
        <p:blipFill>
          <a:blip r:embed="rId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77807"/>
            <a:ext cx="2260600" cy="546100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/>
        </p:nvSpPr>
        <p:spPr>
          <a:xfrm>
            <a:off x="0" y="488043"/>
            <a:ext cx="9144000" cy="10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400" dirty="0" smtClean="0">
                <a:solidFill>
                  <a:srgbClr val="767676"/>
                </a:solidFill>
                <a:latin typeface="Helvetica Neue"/>
                <a:cs typeface="Helvetica Neue"/>
              </a:rPr>
              <a:t>Antivirus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372533" y="2026255"/>
            <a:ext cx="8229600" cy="19709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Clamav</a:t>
            </a:r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r>
              <a:rPr lang="fr-FR" dirty="0" err="1">
                <a:solidFill>
                  <a:srgbClr val="000000"/>
                </a:solidFill>
                <a:latin typeface="Helvetica Neue Light"/>
                <a:cs typeface="Helvetica Neue Light"/>
              </a:rPr>
              <a:t>M</a:t>
            </a:r>
            <a:r>
              <a:rPr lang="fr-FR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aldet</a:t>
            </a:r>
            <a:endParaRPr lang="fr-FR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4411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6402</TotalTime>
  <Words>700</Words>
  <Application>Microsoft Macintosh PowerPoint</Application>
  <PresentationFormat>Présentation à l'écran (4:3)</PresentationFormat>
  <Paragraphs>123</Paragraphs>
  <Slides>17</Slides>
  <Notes>16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Thème Office</vt:lpstr>
      <vt:lpstr>Protéger son serveur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>Moi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Protéger son serveur</dc:title>
  <dc:subject/>
  <dc:creator>Symarhu Kayrhu</dc:creator>
  <cp:keywords/>
  <dc:description/>
  <cp:lastModifiedBy>Marc AUDEFROY</cp:lastModifiedBy>
  <cp:revision>30</cp:revision>
  <cp:lastPrinted>2015-05-13T06:22:29Z</cp:lastPrinted>
  <dcterms:created xsi:type="dcterms:W3CDTF">2015-05-08T21:43:06Z</dcterms:created>
  <dcterms:modified xsi:type="dcterms:W3CDTF">2015-05-13T08:44:41Z</dcterms:modified>
  <cp:category/>
</cp:coreProperties>
</file>